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6"/>
  </p:notesMasterIdLst>
  <p:handoutMasterIdLst>
    <p:handoutMasterId r:id="rId17"/>
  </p:handoutMasterIdLst>
  <p:sldIdLst>
    <p:sldId id="256" r:id="rId2"/>
    <p:sldId id="261" r:id="rId3"/>
    <p:sldId id="263" r:id="rId4"/>
    <p:sldId id="290" r:id="rId5"/>
    <p:sldId id="265" r:id="rId6"/>
    <p:sldId id="262" r:id="rId7"/>
    <p:sldId id="291" r:id="rId8"/>
    <p:sldId id="280" r:id="rId9"/>
    <p:sldId id="292" r:id="rId10"/>
    <p:sldId id="281" r:id="rId11"/>
    <p:sldId id="293" r:id="rId12"/>
    <p:sldId id="294" r:id="rId13"/>
    <p:sldId id="277" r:id="rId14"/>
    <p:sldId id="279" r:id="rId15"/>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3707" autoAdjust="0"/>
  </p:normalViewPr>
  <p:slideViewPr>
    <p:cSldViewPr snapToGrid="0">
      <p:cViewPr varScale="1">
        <p:scale>
          <a:sx n="67" d="100"/>
          <a:sy n="67" d="100"/>
        </p:scale>
        <p:origin x="524" y="3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2021/12/25</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2021/12/25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68072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515475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2021/12/25</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2021/12/25</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2021/12/25</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2021/12/25</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2021/12/25</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2021/12/25</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2021/12/25</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sv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a:xfrm>
            <a:off x="-166370" y="483869"/>
            <a:ext cx="12358370" cy="3049905"/>
          </a:xfrm>
        </p:spPr>
        <p:txBody>
          <a:bodyPr rtlCol="0">
            <a:normAutofit/>
          </a:bodyPr>
          <a:lstStyle/>
          <a:p>
            <a:pPr rtl="0"/>
            <a:r>
              <a:rPr lang="en-US" altLang="zh-CN" sz="6000" dirty="0">
                <a:latin typeface="Microsoft YaHei UI" panose="020B0503020204020204" pitchFamily="34" charset="-122"/>
                <a:ea typeface="Microsoft YaHei UI" panose="020B0503020204020204" pitchFamily="34" charset="-122"/>
              </a:rPr>
              <a:t>24.</a:t>
            </a:r>
            <a:r>
              <a:rPr lang="zh-CN" altLang="en-US" sz="6000" dirty="0">
                <a:latin typeface="Microsoft YaHei UI" panose="020B0503020204020204" pitchFamily="34" charset="-122"/>
                <a:ea typeface="Microsoft YaHei UI" panose="020B0503020204020204" pitchFamily="34" charset="-122"/>
              </a:rPr>
              <a:t> 阿诗玛、胖金哥与骚哆哩</a:t>
            </a: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1484A06-A660-463E-BD77-8061F06DC46C}"/>
              </a:ext>
            </a:extLst>
          </p:cNvPr>
          <p:cNvSpPr>
            <a:spLocks noGrp="1"/>
          </p:cNvSpPr>
          <p:nvPr>
            <p:ph idx="1"/>
          </p:nvPr>
        </p:nvSpPr>
        <p:spPr>
          <a:xfrm>
            <a:off x="1143000" y="1428827"/>
            <a:ext cx="10277475" cy="5114848"/>
          </a:xfrm>
        </p:spPr>
        <p:txBody>
          <a:bodyPr>
            <a:normAutofit fontScale="92500"/>
          </a:bodyPr>
          <a:lstStyle/>
          <a:p>
            <a:pPr marL="45720" indent="0">
              <a:lnSpc>
                <a:spcPct val="150000"/>
              </a:lnSpc>
              <a:buNone/>
            </a:pPr>
            <a:r>
              <a:rPr lang="zh-CN" altLang="en-US" dirty="0"/>
              <a:t>      音译、形译是意译捉襟见肘之时应运而生的，是意义语际转换的间接方法，是意译方法的补充。</a:t>
            </a:r>
            <a:endParaRPr lang="en-US" altLang="zh-CN" dirty="0"/>
          </a:p>
          <a:p>
            <a:pPr marL="45720" indent="0">
              <a:lnSpc>
                <a:spcPct val="150000"/>
              </a:lnSpc>
              <a:buNone/>
            </a:pPr>
            <a:r>
              <a:rPr lang="zh-CN" altLang="en-US" dirty="0"/>
              <a:t>       翻译过程中，当在译入语中找不到对应的语言符号时，翻译遇到瓶颈。这时，音译作为权宜之计，另辟蹊径，以源语文字符号的语音作为意义转换媒介，以间接手段，暂解意译之燃眉之急，救翻译于不为。还是以经典翻译为例，如“太极洞”被翻译成</a:t>
            </a:r>
            <a:r>
              <a:rPr lang="en-US" altLang="zh-CN" dirty="0"/>
              <a:t>Taiji Cave,</a:t>
            </a:r>
            <a:r>
              <a:rPr lang="zh-CN" altLang="en-US" dirty="0"/>
              <a:t>再如“无相寺”被译为</a:t>
            </a:r>
            <a:r>
              <a:rPr lang="en-US" altLang="zh-CN" dirty="0" err="1"/>
              <a:t>Wuxiang</a:t>
            </a:r>
            <a:r>
              <a:rPr lang="en-US" altLang="zh-CN" dirty="0"/>
              <a:t> Temple</a:t>
            </a:r>
            <a:r>
              <a:rPr lang="zh-CN" altLang="en-US" dirty="0"/>
              <a:t>，都是典型的音译。其结果，即音译词，以一种陌生的形式，暂时进入译入语，接受语言使用者的选择，接受语言的自洁，接受语言社会的大浪淘沙。一段时间之后，随着人们认识水平的提高和翻译水平的提高，其中的大部分结束权宜使命，让位给意译词，自己成为语言过客。只有一小部分，经过汉化，仍能存活下来，作为词汇成员，融入译入语之中。</a:t>
            </a:r>
          </a:p>
        </p:txBody>
      </p:sp>
      <p:sp>
        <p:nvSpPr>
          <p:cNvPr id="4" name="标题 1">
            <a:extLst>
              <a:ext uri="{FF2B5EF4-FFF2-40B4-BE49-F238E27FC236}">
                <a16:creationId xmlns:a16="http://schemas.microsoft.com/office/drawing/2014/main" id="{256848D7-7BB7-4EA0-8D44-DD229E6557CA}"/>
              </a:ext>
            </a:extLst>
          </p:cNvPr>
          <p:cNvSpPr txBox="1">
            <a:spLocks/>
          </p:cNvSpPr>
          <p:nvPr/>
        </p:nvSpPr>
        <p:spPr>
          <a:xfrm>
            <a:off x="667125" y="514348"/>
            <a:ext cx="9777205" cy="67627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a:lstStyle>
          <a:p>
            <a:r>
              <a:rPr lang="en-US" altLang="zh-CN" dirty="0"/>
              <a:t>24.5.</a:t>
            </a:r>
            <a:r>
              <a:rPr lang="zh-CN" altLang="en-US" dirty="0"/>
              <a:t>意译、音译与形译是什么关系？</a:t>
            </a:r>
          </a:p>
        </p:txBody>
      </p:sp>
      <p:pic>
        <p:nvPicPr>
          <p:cNvPr id="5" name="图片 4">
            <a:extLst>
              <a:ext uri="{FF2B5EF4-FFF2-40B4-BE49-F238E27FC236}">
                <a16:creationId xmlns:a16="http://schemas.microsoft.com/office/drawing/2014/main" id="{34B0AE34-289E-411C-9E43-0A3FA94CEC43}"/>
              </a:ext>
            </a:extLst>
          </p:cNvPr>
          <p:cNvPicPr>
            <a:picLocks noChangeAspect="1"/>
          </p:cNvPicPr>
          <p:nvPr/>
        </p:nvPicPr>
        <p:blipFill>
          <a:blip r:embed="rId2"/>
          <a:stretch>
            <a:fillRect/>
          </a:stretch>
        </p:blipFill>
        <p:spPr>
          <a:xfrm>
            <a:off x="10401260" y="395247"/>
            <a:ext cx="914479" cy="914479"/>
          </a:xfrm>
          <a:prstGeom prst="rect">
            <a:avLst/>
          </a:prstGeom>
        </p:spPr>
      </p:pic>
    </p:spTree>
    <p:extLst>
      <p:ext uri="{BB962C8B-B14F-4D97-AF65-F5344CB8AC3E}">
        <p14:creationId xmlns:p14="http://schemas.microsoft.com/office/powerpoint/2010/main" val="2169436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1484A06-A660-463E-BD77-8061F06DC46C}"/>
              </a:ext>
            </a:extLst>
          </p:cNvPr>
          <p:cNvSpPr>
            <a:spLocks noGrp="1"/>
          </p:cNvSpPr>
          <p:nvPr>
            <p:ph idx="1"/>
          </p:nvPr>
        </p:nvSpPr>
        <p:spPr>
          <a:xfrm>
            <a:off x="1143000" y="1428827"/>
            <a:ext cx="9872871" cy="5181523"/>
          </a:xfrm>
        </p:spPr>
        <p:txBody>
          <a:bodyPr>
            <a:normAutofit fontScale="25000" lnSpcReduction="20000"/>
          </a:bodyPr>
          <a:lstStyle/>
          <a:p>
            <a:pPr marL="45720" indent="0">
              <a:lnSpc>
                <a:spcPct val="160000"/>
              </a:lnSpc>
              <a:buNone/>
            </a:pPr>
            <a:r>
              <a:rPr lang="zh-CN" altLang="en-US" sz="8000" dirty="0"/>
              <a:t>      当意译不可行，翻译遇到瓶颈时，在特定场合，形译采用借用或摹拟源语词形的间接方式，使翻译得以延续。形译中的借用，采用“拿来主义”策略 ， “信手拈来” ，简便易行，有四两拨千斤之意味，且能丰富译入语词汇。例如把日语的 “東京” 写作汉语的 “东京”，把 “行政” 读作汉语的 </a:t>
            </a:r>
            <a:r>
              <a:rPr lang="en-US" altLang="zh-CN" sz="8000" dirty="0" err="1"/>
              <a:t>xínɡzhènɡ</a:t>
            </a:r>
            <a:r>
              <a:rPr lang="en-US" altLang="zh-CN" sz="8000" dirty="0"/>
              <a:t> </a:t>
            </a:r>
            <a:r>
              <a:rPr lang="zh-CN" altLang="en-US" sz="8000" dirty="0"/>
              <a:t>而不读作日语罗马字的 </a:t>
            </a:r>
            <a:r>
              <a:rPr lang="en-US" altLang="zh-CN" sz="8000" dirty="0" err="1"/>
              <a:t>gyōsei</a:t>
            </a:r>
            <a:r>
              <a:rPr lang="zh-CN" altLang="en-US" sz="8000" dirty="0"/>
              <a:t>，这都是属于形译的范畴。</a:t>
            </a:r>
            <a:endParaRPr lang="en-US" altLang="zh-CN" sz="8000" dirty="0"/>
          </a:p>
          <a:p>
            <a:pPr indent="0" algn="just">
              <a:lnSpc>
                <a:spcPct val="160000"/>
              </a:lnSpc>
              <a:buNone/>
            </a:pPr>
            <a:r>
              <a:rPr lang="en-US" altLang="zh-CN" sz="8000" dirty="0"/>
              <a:t>     </a:t>
            </a:r>
            <a:r>
              <a:rPr lang="zh-CN" altLang="zh-CN" sz="8000" dirty="0"/>
              <a:t>人名地名翻译中，意译无能为力，音译方显英雄本色。确立译名中，若用意译，虽经 “一名之立，旬月踟蹰”之苦，得来仍差强人意</a:t>
            </a:r>
            <a:r>
              <a:rPr lang="en-US" altLang="zh-CN" sz="8000" dirty="0"/>
              <a:t>; </a:t>
            </a:r>
            <a:r>
              <a:rPr lang="zh-CN" altLang="zh-CN" sz="8000" dirty="0"/>
              <a:t>倒不如取其声音，“照葫芦画瓢” ，译音代义，写成汉字，再加汉化打磨，其过程相对简单，其结果也广为接受，有事半功倍之效。可译性限度消解中，音译也有得天独厚的优势。外汉翻译中，特别是 “汉文字文化圈”内，借用转写，简便易行，效果亦佳</a:t>
            </a:r>
            <a:r>
              <a:rPr lang="en-US" altLang="zh-CN" sz="8000" dirty="0"/>
              <a:t>; </a:t>
            </a:r>
            <a:r>
              <a:rPr lang="zh-CN" altLang="zh-CN" sz="8000" dirty="0"/>
              <a:t>摹形翻译，形象生动，佳译迭出。</a:t>
            </a:r>
            <a:endParaRPr lang="en-US" altLang="zh-CN" sz="8000" dirty="0"/>
          </a:p>
          <a:p>
            <a:pPr marL="45720" indent="0">
              <a:buNone/>
            </a:pPr>
            <a:endParaRPr lang="zh-CN" altLang="en-US" dirty="0"/>
          </a:p>
        </p:txBody>
      </p:sp>
      <p:sp>
        <p:nvSpPr>
          <p:cNvPr id="4" name="标题 1">
            <a:extLst>
              <a:ext uri="{FF2B5EF4-FFF2-40B4-BE49-F238E27FC236}">
                <a16:creationId xmlns:a16="http://schemas.microsoft.com/office/drawing/2014/main" id="{256848D7-7BB7-4EA0-8D44-DD229E6557CA}"/>
              </a:ext>
            </a:extLst>
          </p:cNvPr>
          <p:cNvSpPr txBox="1">
            <a:spLocks/>
          </p:cNvSpPr>
          <p:nvPr/>
        </p:nvSpPr>
        <p:spPr>
          <a:xfrm>
            <a:off x="667125" y="514348"/>
            <a:ext cx="9777205" cy="67627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a:lstStyle>
          <a:p>
            <a:r>
              <a:rPr lang="en-US" altLang="zh-CN" dirty="0"/>
              <a:t>24.5.</a:t>
            </a:r>
            <a:r>
              <a:rPr lang="zh-CN" altLang="en-US" dirty="0"/>
              <a:t>意译、音译与形译是什么关系？</a:t>
            </a:r>
          </a:p>
        </p:txBody>
      </p:sp>
      <p:pic>
        <p:nvPicPr>
          <p:cNvPr id="5" name="图片 4">
            <a:extLst>
              <a:ext uri="{FF2B5EF4-FFF2-40B4-BE49-F238E27FC236}">
                <a16:creationId xmlns:a16="http://schemas.microsoft.com/office/drawing/2014/main" id="{34B0AE34-289E-411C-9E43-0A3FA94CEC43}"/>
              </a:ext>
            </a:extLst>
          </p:cNvPr>
          <p:cNvPicPr>
            <a:picLocks noChangeAspect="1"/>
          </p:cNvPicPr>
          <p:nvPr/>
        </p:nvPicPr>
        <p:blipFill>
          <a:blip r:embed="rId2"/>
          <a:stretch>
            <a:fillRect/>
          </a:stretch>
        </p:blipFill>
        <p:spPr>
          <a:xfrm>
            <a:off x="10401260" y="395247"/>
            <a:ext cx="914479" cy="914479"/>
          </a:xfrm>
          <a:prstGeom prst="rect">
            <a:avLst/>
          </a:prstGeom>
        </p:spPr>
      </p:pic>
    </p:spTree>
    <p:extLst>
      <p:ext uri="{BB962C8B-B14F-4D97-AF65-F5344CB8AC3E}">
        <p14:creationId xmlns:p14="http://schemas.microsoft.com/office/powerpoint/2010/main" val="34176759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1484A06-A660-463E-BD77-8061F06DC46C}"/>
              </a:ext>
            </a:extLst>
          </p:cNvPr>
          <p:cNvSpPr>
            <a:spLocks noGrp="1"/>
          </p:cNvSpPr>
          <p:nvPr>
            <p:ph idx="1"/>
          </p:nvPr>
        </p:nvSpPr>
        <p:spPr>
          <a:xfrm>
            <a:off x="1057275" y="1262101"/>
            <a:ext cx="9872871" cy="5133898"/>
          </a:xfrm>
        </p:spPr>
        <p:txBody>
          <a:bodyPr>
            <a:normAutofit/>
          </a:bodyPr>
          <a:lstStyle/>
          <a:p>
            <a:pPr marL="45720" indent="0">
              <a:lnSpc>
                <a:spcPct val="150000"/>
              </a:lnSpc>
              <a:buNone/>
            </a:pPr>
            <a:r>
              <a:rPr lang="zh-CN" altLang="en-US" sz="2400" dirty="0"/>
              <a:t>      </a:t>
            </a:r>
            <a:r>
              <a:rPr lang="zh-CN" altLang="en-US" sz="2000" dirty="0"/>
              <a:t>意译、音译、形译都是翻译的方法，特别是译名的方法。它们根据实际需要，选用源于文字符号的意义，语音或外形作为意义转换媒介，突破翻译中的语言文化障碍，使意义转换得以实现，使文化交流得以延续。意译、音译和形译针对具体译例，灵活运用，各负其责，相辅相成，缺一不可，共同架起翻译之桥，共同筑起通天之塔。</a:t>
            </a:r>
            <a:endParaRPr lang="en-US" altLang="zh-CN" sz="2000" dirty="0"/>
          </a:p>
          <a:p>
            <a:pPr marL="45720" indent="0">
              <a:lnSpc>
                <a:spcPct val="150000"/>
              </a:lnSpc>
              <a:buNone/>
            </a:pPr>
            <a:endParaRPr lang="zh-CN" altLang="en-US" sz="2000" dirty="0"/>
          </a:p>
          <a:p>
            <a:pPr marL="45720" indent="0">
              <a:lnSpc>
                <a:spcPct val="150000"/>
              </a:lnSpc>
              <a:buNone/>
            </a:pPr>
            <a:r>
              <a:rPr lang="zh-CN" altLang="en-US" sz="2000" dirty="0"/>
              <a:t>      从中不难看出，“毛哆哩”和“骚哆哩”是音译，但是又不同于一般的音译的是，它们的翻译存在一种音译巧合。男人多毛是音义巧合，女人发骚也是音义巧合，这种巧合之所以幽默，是因为有一种文化价值被被隐含了：男人多毛在中国人看来是不美的，这是欧美人的体貌特征，多毛像猴，“骚”是荡妇的特征。这样的翻译读起来，自然是让人忍俊不禁，赞叹怎一个妙字了得。</a:t>
            </a:r>
          </a:p>
        </p:txBody>
      </p:sp>
      <p:sp>
        <p:nvSpPr>
          <p:cNvPr id="4" name="标题 1">
            <a:extLst>
              <a:ext uri="{FF2B5EF4-FFF2-40B4-BE49-F238E27FC236}">
                <a16:creationId xmlns:a16="http://schemas.microsoft.com/office/drawing/2014/main" id="{256848D7-7BB7-4EA0-8D44-DD229E6557CA}"/>
              </a:ext>
            </a:extLst>
          </p:cNvPr>
          <p:cNvSpPr txBox="1">
            <a:spLocks/>
          </p:cNvSpPr>
          <p:nvPr/>
        </p:nvSpPr>
        <p:spPr>
          <a:xfrm>
            <a:off x="667125" y="514348"/>
            <a:ext cx="9777205" cy="67627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a:lstStyle>
          <a:p>
            <a:r>
              <a:rPr lang="en-US" altLang="zh-CN" dirty="0"/>
              <a:t>24.5.</a:t>
            </a:r>
            <a:r>
              <a:rPr lang="zh-CN" altLang="en-US" dirty="0"/>
              <a:t>意译、音译与形译是什么关系？</a:t>
            </a:r>
          </a:p>
        </p:txBody>
      </p:sp>
      <p:pic>
        <p:nvPicPr>
          <p:cNvPr id="5" name="图片 4">
            <a:extLst>
              <a:ext uri="{FF2B5EF4-FFF2-40B4-BE49-F238E27FC236}">
                <a16:creationId xmlns:a16="http://schemas.microsoft.com/office/drawing/2014/main" id="{34B0AE34-289E-411C-9E43-0A3FA94CEC43}"/>
              </a:ext>
            </a:extLst>
          </p:cNvPr>
          <p:cNvPicPr>
            <a:picLocks noChangeAspect="1"/>
          </p:cNvPicPr>
          <p:nvPr/>
        </p:nvPicPr>
        <p:blipFill>
          <a:blip r:embed="rId2"/>
          <a:stretch>
            <a:fillRect/>
          </a:stretch>
        </p:blipFill>
        <p:spPr>
          <a:xfrm>
            <a:off x="10401260" y="395247"/>
            <a:ext cx="914479" cy="914479"/>
          </a:xfrm>
          <a:prstGeom prst="rect">
            <a:avLst/>
          </a:prstGeom>
        </p:spPr>
      </p:pic>
      <p:cxnSp>
        <p:nvCxnSpPr>
          <p:cNvPr id="6" name="直接连接符 5">
            <a:extLst>
              <a:ext uri="{FF2B5EF4-FFF2-40B4-BE49-F238E27FC236}">
                <a16:creationId xmlns:a16="http://schemas.microsoft.com/office/drawing/2014/main" id="{E25140B1-2587-4225-AA00-2B1056882E1D}"/>
              </a:ext>
            </a:extLst>
          </p:cNvPr>
          <p:cNvCxnSpPr>
            <a:cxnSpLocks/>
          </p:cNvCxnSpPr>
          <p:nvPr/>
        </p:nvCxnSpPr>
        <p:spPr>
          <a:xfrm>
            <a:off x="1057275" y="3629025"/>
            <a:ext cx="9872871" cy="0"/>
          </a:xfrm>
          <a:prstGeom prst="line">
            <a:avLst/>
          </a:prstGeom>
          <a:ln w="28575">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0308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24.6.</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822960" y="2202180"/>
            <a:ext cx="10546080" cy="1979295"/>
          </a:xfrm>
        </p:spPr>
        <p:txBody>
          <a:bodyPr>
            <a:normAutofit/>
          </a:bodyPr>
          <a:lstStyle/>
          <a:p>
            <a:pPr marL="45720" indent="720000" algn="just">
              <a:lnSpc>
                <a:spcPct val="150000"/>
              </a:lnSpc>
              <a:spcBef>
                <a:spcPts val="0"/>
              </a:spcBef>
              <a:buNone/>
            </a:pPr>
            <a:r>
              <a:rPr lang="zh-CN" altLang="en-US" sz="2000" dirty="0"/>
              <a:t>在和不同民族的人们进行交流时，一定要记住尊重对方的语言、风俗文化等，避免因为自身功课做得不够或者想当然的根据自己的习惯行事而闹笑话甚至引发矛盾。只有真正做到理解与尊重各民族之间的差异，民族关系的和谐与稳定才能真正实现。</a:t>
            </a:r>
            <a:endParaRPr lang="en-GB" altLang="zh-CN" sz="2000" dirty="0"/>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4185456947"/>
              </p:ext>
            </p:extLst>
          </p:nvPr>
        </p:nvGraphicFramePr>
        <p:xfrm>
          <a:off x="1133475" y="1601227"/>
          <a:ext cx="6994525" cy="3732773"/>
        </p:xfrm>
        <a:graphic>
          <a:graphicData uri="http://schemas.openxmlformats.org/drawingml/2006/table">
            <a:tbl>
              <a:tblPr firstRow="1" bandRow="1">
                <a:tableStyleId>{5C22544A-7EE6-4342-B048-85BDC9FD1C3A}</a:tableStyleId>
              </a:tblPr>
              <a:tblGrid>
                <a:gridCol w="6994525">
                  <a:extLst>
                    <a:ext uri="{9D8B030D-6E8A-4147-A177-3AD203B41FA5}">
                      <a16:colId xmlns:a16="http://schemas.microsoft.com/office/drawing/2014/main" val="743422230"/>
                    </a:ext>
                  </a:extLst>
                </a:gridCol>
              </a:tblGrid>
              <a:tr h="397799">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334974">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24.1.</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24.2.</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24.3.</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通名与专名的关系是什么？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24.4.</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名称如何体现民族文化或地域文化？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24.5.</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意译、音译与形译是什么关系？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24.6.</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	</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24.1.</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1066800" y="2027947"/>
            <a:ext cx="10058400" cy="5011906"/>
          </a:xfrm>
        </p:spPr>
        <p:txBody>
          <a:bodyPr>
            <a:noAutofit/>
          </a:bodyPr>
          <a:lstStyle/>
          <a:p>
            <a:pPr marL="45720" indent="720000" algn="just">
              <a:lnSpc>
                <a:spcPct val="150000"/>
              </a:lnSpc>
              <a:spcBef>
                <a:spcPts val="0"/>
              </a:spcBef>
              <a:buNone/>
            </a:pPr>
            <a:r>
              <a:rPr lang="zh-CN" altLang="en-US" sz="1800" dirty="0"/>
              <a:t>路南石林是距昆明较近的一个风景名胜，约</a:t>
            </a:r>
            <a:r>
              <a:rPr lang="en-US" altLang="zh-CN" sz="1800" dirty="0"/>
              <a:t>80</a:t>
            </a:r>
            <a:r>
              <a:rPr lang="zh-CN" altLang="en-US" sz="1800" dirty="0"/>
              <a:t>公里。在这里，对女子要称“阿诗玛”，男子则称“阿黑哥”，是电影</a:t>
            </a:r>
            <a:r>
              <a:rPr lang="en-US" altLang="zh-CN" sz="1800" dirty="0"/>
              <a:t>《</a:t>
            </a:r>
            <a:r>
              <a:rPr lang="zh-CN" altLang="en-US" sz="1800" dirty="0"/>
              <a:t>阿诗玛</a:t>
            </a:r>
            <a:r>
              <a:rPr lang="en-US" altLang="zh-CN" sz="1800" dirty="0"/>
              <a:t>》</a:t>
            </a:r>
            <a:r>
              <a:rPr lang="zh-CN" altLang="en-US" sz="1800" dirty="0"/>
              <a:t>的原因还是自古有之，未做考证，反正现在阿诗玛已经成为彝族女子的代称，一声“阿诗玛”或“阿黑哥”会让你得到满意周到的服务，屡试不爽。</a:t>
            </a:r>
          </a:p>
          <a:p>
            <a:pPr marL="45720" indent="720000" algn="just">
              <a:lnSpc>
                <a:spcPct val="150000"/>
              </a:lnSpc>
              <a:spcBef>
                <a:spcPts val="0"/>
              </a:spcBef>
              <a:buNone/>
            </a:pPr>
            <a:r>
              <a:rPr lang="zh-CN" altLang="en-US" sz="1800" dirty="0"/>
              <a:t>昆明往西</a:t>
            </a:r>
            <a:r>
              <a:rPr lang="en-US" altLang="zh-CN" sz="1800" dirty="0"/>
              <a:t>300</a:t>
            </a:r>
            <a:r>
              <a:rPr lang="zh-CN" altLang="en-US" sz="1800" dirty="0"/>
              <a:t>多公里便是大理，这里是白族聚居区，对女子则要称“金花”，男子则称“阿鹏”，曾有同行者拿着一张的哥名片，印有“阿鹏”字样，再打车时问另一的哥：“可否认识阿鹏”？此的哥笑答：“我们都叫阿鹏”！由此看来，电影</a:t>
            </a:r>
            <a:r>
              <a:rPr lang="en-US" altLang="zh-CN" sz="1800" dirty="0"/>
              <a:t>《</a:t>
            </a:r>
            <a:r>
              <a:rPr lang="zh-CN" altLang="en-US" sz="1800" dirty="0"/>
              <a:t>五朵金花</a:t>
            </a:r>
            <a:r>
              <a:rPr lang="en-US" altLang="zh-CN" sz="1800" dirty="0"/>
              <a:t>》</a:t>
            </a:r>
            <a:r>
              <a:rPr lang="zh-CN" altLang="en-US" sz="1800" dirty="0"/>
              <a:t>中的金花也是泛称。</a:t>
            </a:r>
          </a:p>
          <a:p>
            <a:pPr marL="45720" indent="720000" algn="just">
              <a:lnSpc>
                <a:spcPct val="150000"/>
              </a:lnSpc>
              <a:spcBef>
                <a:spcPts val="0"/>
              </a:spcBef>
              <a:buNone/>
            </a:pPr>
            <a:r>
              <a:rPr lang="zh-CN" altLang="en-US" sz="1800" dirty="0"/>
              <a:t>大理往北便是丽江，就是纳西族人为多了，叫男的为“胖金哥”，女的为“胖金妹”。问及当地人，果真是以胖以黑为美。历史上纳西是母系社会，听说这里是男人好享福，一生只</a:t>
            </a:r>
            <a:r>
              <a:rPr lang="en-US" altLang="zh-CN" sz="1800" dirty="0"/>
              <a:t>8</a:t>
            </a:r>
            <a:r>
              <a:rPr lang="zh-CN" altLang="en-US" sz="1800" dirty="0"/>
              <a:t>件事：琴、棋、书、画、烟、酒、茶、还有就是带娃娃。女人则正相反，一切劳作皆由女人承担。一路所见，果真是女人下地居多。</a:t>
            </a:r>
          </a:p>
        </p:txBody>
      </p:sp>
      <p:pic>
        <p:nvPicPr>
          <p:cNvPr id="3" name="图片 2">
            <a:extLst>
              <a:ext uri="{FF2B5EF4-FFF2-40B4-BE49-F238E27FC236}">
                <a16:creationId xmlns:a16="http://schemas.microsoft.com/office/drawing/2014/main" id="{8A148A52-B08B-4A26-AC3F-2CABDD3B47CE}"/>
              </a:ext>
            </a:extLst>
          </p:cNvPr>
          <p:cNvPicPr>
            <a:picLocks noChangeAspect="1"/>
          </p:cNvPicPr>
          <p:nvPr/>
        </p:nvPicPr>
        <p:blipFill rotWithShape="1">
          <a:blip r:embed="rId5"/>
          <a:srcRect l="3237" t="13303" r="4362"/>
          <a:stretch/>
        </p:blipFill>
        <p:spPr>
          <a:xfrm>
            <a:off x="8563853" y="550045"/>
            <a:ext cx="2408433" cy="147790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4043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DD60B5A0-C3AD-4879-A9AB-C8A6BADE3C5B}"/>
              </a:ext>
            </a:extLst>
          </p:cNvPr>
          <p:cNvPicPr>
            <a:picLocks noChangeAspect="1"/>
          </p:cNvPicPr>
          <p:nvPr/>
        </p:nvPicPr>
        <p:blipFill rotWithShape="1">
          <a:blip r:embed="rId3"/>
          <a:srcRect l="12225" t="6455" r="4526" b="3557"/>
          <a:stretch/>
        </p:blipFill>
        <p:spPr>
          <a:xfrm>
            <a:off x="9329669" y="244867"/>
            <a:ext cx="1477400" cy="2056175"/>
          </a:xfrm>
          <a:prstGeom prst="rect">
            <a:avLst/>
          </a:prstGeom>
          <a:ln>
            <a:noFill/>
          </a:ln>
          <a:effectLst>
            <a:softEdge rad="112500"/>
          </a:effectLst>
        </p:spPr>
      </p:pic>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24.1.</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748669" y="1862614"/>
            <a:ext cx="10058400" cy="4525253"/>
          </a:xfrm>
        </p:spPr>
        <p:txBody>
          <a:bodyPr>
            <a:noAutofit/>
          </a:bodyPr>
          <a:lstStyle/>
          <a:p>
            <a:pPr marL="45720" indent="720000" algn="just">
              <a:lnSpc>
                <a:spcPct val="150000"/>
              </a:lnSpc>
              <a:spcBef>
                <a:spcPts val="0"/>
              </a:spcBef>
              <a:buNone/>
            </a:pPr>
            <a:r>
              <a:rPr lang="zh-CN" altLang="en-US" sz="1800" dirty="0"/>
              <a:t>昆明之南约</a:t>
            </a:r>
            <a:r>
              <a:rPr lang="en-US" altLang="zh-CN" sz="1800" dirty="0"/>
              <a:t>600</a:t>
            </a:r>
            <a:r>
              <a:rPr lang="zh-CN" altLang="en-US" sz="1800" dirty="0"/>
              <a:t>公里便到了边陲西双版纳，这里共有</a:t>
            </a:r>
            <a:r>
              <a:rPr lang="en-US" altLang="zh-CN" sz="1800" dirty="0"/>
              <a:t>44</a:t>
            </a:r>
            <a:r>
              <a:rPr lang="zh-CN" altLang="en-US" sz="1800" dirty="0"/>
              <a:t>个少数民族，以傣族人居多，傣族又分水傣、旱傣及花腰傣（也有人说傣族不分水旱）。到了版纳的第一课便是接机的傣族导游教我们对年轻男女的称呼，管男的要叫＂毛哆哩＂，管女的要叫＂骚哆哩＂。为了加深印象，导游还特意强调：是“骚哆哩”，不是“骚狐狸”哦！一阵哄笑过后，果真记的牢。版纳绝对是个“女尊男卑”的地方，以生女儿为荣，用当地的话来说，生个男孩子是“赔钱货”，因为傣族男子以入赘方式娶老婆，也就是倒插门。看来在这里＂毛哆哩＂ 就是比不上“骚哆哩”吃香。</a:t>
            </a:r>
          </a:p>
          <a:p>
            <a:pPr marL="45720" indent="720000" algn="just">
              <a:lnSpc>
                <a:spcPct val="150000"/>
              </a:lnSpc>
              <a:spcBef>
                <a:spcPts val="0"/>
              </a:spcBef>
              <a:buNone/>
            </a:pPr>
            <a:r>
              <a:rPr lang="zh-CN" altLang="en-US" sz="1800" dirty="0"/>
              <a:t>古人云＂入乡随俗＂，此话一点不假，无论是哪种称呼，在当地早已习以为常，要大胆的叫，叫的越自然，听着越亲切。可一但脱离所处环境，便再也叫不出口，听者也一定是一头雾水。</a:t>
            </a:r>
          </a:p>
        </p:txBody>
      </p:sp>
    </p:spTree>
    <p:extLst>
      <p:ext uri="{BB962C8B-B14F-4D97-AF65-F5344CB8AC3E}">
        <p14:creationId xmlns:p14="http://schemas.microsoft.com/office/powerpoint/2010/main" val="2327788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24.2.</a:t>
            </a:r>
            <a:r>
              <a:rPr lang="zh-CN" altLang="en-US" dirty="0"/>
              <a:t>故事引发的思考</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normAutofit fontScale="92500"/>
          </a:bodyPr>
          <a:lstStyle/>
          <a:p>
            <a:pPr marL="45720" indent="0" algn="just">
              <a:lnSpc>
                <a:spcPct val="150000"/>
              </a:lnSpc>
              <a:buNone/>
            </a:pPr>
            <a:r>
              <a:rPr lang="zh-CN" altLang="en-US" sz="2800" dirty="0"/>
              <a:t>（</a:t>
            </a:r>
            <a:r>
              <a:rPr lang="en-US" altLang="zh-CN" sz="2800" dirty="0"/>
              <a:t>1</a:t>
            </a:r>
            <a:r>
              <a:rPr lang="zh-CN" altLang="en-US" sz="2800" dirty="0"/>
              <a:t>）把所有的女子称为“金花”时，“金花”是通名，如果某女子名字叫  “金花”那“金花”是专名，“阿鹏”也是这样，那么通名与专名的关系是什么？</a:t>
            </a:r>
            <a:endParaRPr lang="en-US" altLang="zh-CN" sz="2800" dirty="0"/>
          </a:p>
          <a:p>
            <a:pPr marL="45720" indent="0" algn="just">
              <a:lnSpc>
                <a:spcPct val="150000"/>
              </a:lnSpc>
              <a:buNone/>
            </a:pPr>
            <a:r>
              <a:rPr lang="zh-CN" altLang="en-US" sz="2800" dirty="0"/>
              <a:t>（</a:t>
            </a:r>
            <a:r>
              <a:rPr lang="en-US" altLang="zh-CN" sz="2800" dirty="0"/>
              <a:t>2</a:t>
            </a:r>
            <a:r>
              <a:rPr lang="zh-CN" altLang="en-US" sz="2800" dirty="0"/>
              <a:t>）文化价值观是文化的核心，名称如何体现民族文化或地域文化？</a:t>
            </a:r>
            <a:endParaRPr lang="en-US" altLang="zh-CN" sz="2800" dirty="0"/>
          </a:p>
          <a:p>
            <a:pPr marL="45720" indent="0" algn="just">
              <a:lnSpc>
                <a:spcPct val="150000"/>
              </a:lnSpc>
              <a:buNone/>
            </a:pPr>
            <a:r>
              <a:rPr lang="zh-CN" altLang="en-US" sz="2800" dirty="0"/>
              <a:t>（</a:t>
            </a:r>
            <a:r>
              <a:rPr lang="en-US" altLang="zh-CN" sz="2800" dirty="0"/>
              <a:t>3</a:t>
            </a:r>
            <a:r>
              <a:rPr lang="zh-CN" altLang="en-US" sz="2800" dirty="0"/>
              <a:t>）在翻译中，音形义俱佳是最好的翻译，三者之间是什么关系？</a:t>
            </a:r>
            <a:endParaRPr lang="en-GB" dirty="0"/>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285397" y="348187"/>
            <a:ext cx="10610336" cy="1356360"/>
          </a:xfrm>
        </p:spPr>
        <p:txBody>
          <a:bodyPr rtlCol="0"/>
          <a:lstStyle/>
          <a:p>
            <a:pPr rtl="0"/>
            <a:r>
              <a:rPr lang="en-US" altLang="zh-CN" dirty="0"/>
              <a:t>24.3.</a:t>
            </a:r>
            <a:r>
              <a:rPr lang="zh-CN" altLang="en-US" dirty="0"/>
              <a:t>通名与专名的关系是什么？</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87021" y="58117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1086485" y="1881039"/>
            <a:ext cx="10688320" cy="4715753"/>
          </a:xfrm>
        </p:spPr>
        <p:txBody>
          <a:bodyPr>
            <a:noAutofit/>
          </a:bodyPr>
          <a:lstStyle/>
          <a:p>
            <a:pPr marL="45720" indent="720000" algn="just">
              <a:lnSpc>
                <a:spcPct val="150000"/>
              </a:lnSpc>
              <a:spcBef>
                <a:spcPts val="0"/>
              </a:spcBef>
              <a:buNone/>
            </a:pPr>
            <a:r>
              <a:rPr lang="zh-CN" altLang="en-US" sz="1800" dirty="0"/>
              <a:t> </a:t>
            </a:r>
            <a:endParaRPr lang="en-US" altLang="zh-CN" sz="2400" dirty="0"/>
          </a:p>
        </p:txBody>
      </p:sp>
      <p:sp>
        <p:nvSpPr>
          <p:cNvPr id="3" name="文本框 2">
            <a:extLst>
              <a:ext uri="{FF2B5EF4-FFF2-40B4-BE49-F238E27FC236}">
                <a16:creationId xmlns:a16="http://schemas.microsoft.com/office/drawing/2014/main" id="{1123B813-480D-4655-9F32-4E9C2A1BF3BA}"/>
              </a:ext>
            </a:extLst>
          </p:cNvPr>
          <p:cNvSpPr txBox="1"/>
          <p:nvPr/>
        </p:nvSpPr>
        <p:spPr>
          <a:xfrm>
            <a:off x="5581393" y="4936882"/>
            <a:ext cx="5038982" cy="459485"/>
          </a:xfrm>
          <a:prstGeom prst="rect">
            <a:avLst/>
          </a:prstGeom>
          <a:noFill/>
        </p:spPr>
        <p:txBody>
          <a:bodyPr wrap="square" rtlCol="0">
            <a:spAutoFit/>
          </a:bodyPr>
          <a:lstStyle/>
          <a:p>
            <a:pPr marL="45720" indent="720000" algn="just" defTabSz="914400">
              <a:lnSpc>
                <a:spcPct val="150000"/>
              </a:lnSpc>
              <a:buClr>
                <a:schemeClr val="accent1"/>
              </a:buClr>
              <a:buSzPct val="80000"/>
            </a:pPr>
            <a:endParaRPr lang="zh-CN" altLang="en-US" dirty="0">
              <a:solidFill>
                <a:schemeClr val="accent1"/>
              </a:solidFill>
              <a:latin typeface="Microsoft YaHei UI" panose="020B0503020204020204" pitchFamily="34" charset="-122"/>
              <a:ea typeface="Microsoft YaHei UI" panose="020B0503020204020204" pitchFamily="34" charset="-122"/>
            </a:endParaRPr>
          </a:p>
        </p:txBody>
      </p:sp>
      <p:pic>
        <p:nvPicPr>
          <p:cNvPr id="10" name="图片 9">
            <a:extLst>
              <a:ext uri="{FF2B5EF4-FFF2-40B4-BE49-F238E27FC236}">
                <a16:creationId xmlns:a16="http://schemas.microsoft.com/office/drawing/2014/main" id="{5ED0E5A8-21E4-4568-96DC-E2253B715434}"/>
              </a:ext>
            </a:extLst>
          </p:cNvPr>
          <p:cNvPicPr>
            <a:picLocks noChangeAspect="1"/>
          </p:cNvPicPr>
          <p:nvPr/>
        </p:nvPicPr>
        <p:blipFill>
          <a:blip r:embed="rId5"/>
          <a:stretch>
            <a:fillRect/>
          </a:stretch>
        </p:blipFill>
        <p:spPr>
          <a:xfrm>
            <a:off x="1837848" y="3953514"/>
            <a:ext cx="7201021" cy="2426220"/>
          </a:xfrm>
          <a:prstGeom prst="rect">
            <a:avLst/>
          </a:prstGeom>
        </p:spPr>
      </p:pic>
      <p:pic>
        <p:nvPicPr>
          <p:cNvPr id="13" name="图片 12">
            <a:extLst>
              <a:ext uri="{FF2B5EF4-FFF2-40B4-BE49-F238E27FC236}">
                <a16:creationId xmlns:a16="http://schemas.microsoft.com/office/drawing/2014/main" id="{F71F1331-AA04-4FBB-8724-50449E25C8DF}"/>
              </a:ext>
            </a:extLst>
          </p:cNvPr>
          <p:cNvPicPr>
            <a:picLocks noChangeAspect="1"/>
          </p:cNvPicPr>
          <p:nvPr/>
        </p:nvPicPr>
        <p:blipFill>
          <a:blip r:embed="rId6"/>
          <a:stretch>
            <a:fillRect/>
          </a:stretch>
        </p:blipFill>
        <p:spPr>
          <a:xfrm>
            <a:off x="1875472" y="1573548"/>
            <a:ext cx="7125774" cy="2098796"/>
          </a:xfrm>
          <a:prstGeom prst="rect">
            <a:avLst/>
          </a:prstGeom>
        </p:spPr>
      </p:pic>
    </p:spTree>
    <p:extLst>
      <p:ext uri="{BB962C8B-B14F-4D97-AF65-F5344CB8AC3E}">
        <p14:creationId xmlns:p14="http://schemas.microsoft.com/office/powerpoint/2010/main" val="39222580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91821" y="66537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570986" y="1640354"/>
            <a:ext cx="10688320" cy="4715753"/>
          </a:xfrm>
        </p:spPr>
        <p:txBody>
          <a:bodyPr>
            <a:noAutofit/>
          </a:bodyPr>
          <a:lstStyle/>
          <a:p>
            <a:pPr marL="45720" indent="720000" algn="just">
              <a:lnSpc>
                <a:spcPct val="150000"/>
              </a:lnSpc>
              <a:spcBef>
                <a:spcPts val="0"/>
              </a:spcBef>
              <a:buNone/>
            </a:pPr>
            <a:r>
              <a:rPr lang="zh-CN" altLang="en-US" sz="1800" dirty="0"/>
              <a:t> </a:t>
            </a:r>
            <a:endParaRPr lang="en-US" altLang="zh-CN" sz="2400" dirty="0"/>
          </a:p>
        </p:txBody>
      </p:sp>
      <p:sp>
        <p:nvSpPr>
          <p:cNvPr id="3" name="文本框 2">
            <a:extLst>
              <a:ext uri="{FF2B5EF4-FFF2-40B4-BE49-F238E27FC236}">
                <a16:creationId xmlns:a16="http://schemas.microsoft.com/office/drawing/2014/main" id="{1123B813-480D-4655-9F32-4E9C2A1BF3BA}"/>
              </a:ext>
            </a:extLst>
          </p:cNvPr>
          <p:cNvSpPr txBox="1"/>
          <p:nvPr/>
        </p:nvSpPr>
        <p:spPr>
          <a:xfrm>
            <a:off x="5581393" y="4936882"/>
            <a:ext cx="5038982" cy="459485"/>
          </a:xfrm>
          <a:prstGeom prst="rect">
            <a:avLst/>
          </a:prstGeom>
          <a:noFill/>
        </p:spPr>
        <p:txBody>
          <a:bodyPr wrap="square" rtlCol="0">
            <a:spAutoFit/>
          </a:bodyPr>
          <a:lstStyle/>
          <a:p>
            <a:pPr marL="45720" indent="720000" algn="just" defTabSz="914400">
              <a:lnSpc>
                <a:spcPct val="150000"/>
              </a:lnSpc>
              <a:buClr>
                <a:schemeClr val="accent1"/>
              </a:buClr>
              <a:buSzPct val="80000"/>
            </a:pPr>
            <a:endParaRPr lang="zh-CN" altLang="en-US" dirty="0">
              <a:solidFill>
                <a:schemeClr val="accent1"/>
              </a:solidFill>
              <a:latin typeface="Microsoft YaHei UI" panose="020B0503020204020204" pitchFamily="34" charset="-122"/>
              <a:ea typeface="Microsoft YaHei UI" panose="020B0503020204020204" pitchFamily="34" charset="-122"/>
            </a:endParaRPr>
          </a:p>
        </p:txBody>
      </p:sp>
      <p:sp>
        <p:nvSpPr>
          <p:cNvPr id="11" name="文本框 10">
            <a:extLst>
              <a:ext uri="{FF2B5EF4-FFF2-40B4-BE49-F238E27FC236}">
                <a16:creationId xmlns:a16="http://schemas.microsoft.com/office/drawing/2014/main" id="{69C59886-0B3E-4875-A6FB-15AF29ED5F22}"/>
              </a:ext>
            </a:extLst>
          </p:cNvPr>
          <p:cNvSpPr txBox="1"/>
          <p:nvPr/>
        </p:nvSpPr>
        <p:spPr>
          <a:xfrm>
            <a:off x="1285397" y="1640354"/>
            <a:ext cx="9601164" cy="4285917"/>
          </a:xfrm>
          <a:prstGeom prst="rect">
            <a:avLst/>
          </a:prstGeom>
          <a:noFill/>
        </p:spPr>
        <p:txBody>
          <a:bodyPr wrap="square" rtlCol="0">
            <a:spAutoFit/>
          </a:bodyPr>
          <a:lstStyle/>
          <a:p>
            <a:pPr>
              <a:lnSpc>
                <a:spcPct val="150000"/>
              </a:lnSpc>
            </a:pPr>
            <a:r>
              <a:rPr lang="zh-CN" altLang="en-US" sz="24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专名的命名</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着眼点在于专名持有者的单独性、个体性、特指性或可鉴别性</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不着眼于专名持育者的类别性</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种属性</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。由专名标记的事物总是独一无二的。</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a:lnSpc>
                <a:spcPct val="150000"/>
              </a:lnSpc>
            </a:pP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通名既是某个单独事物的名称</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同时又是他们所属类别的名称。也可以说，通名是同类事物中不同分子的共用名称。通名命名的着眼点只在于事物的类别性</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种属性</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。任何分类等级的事物类别的名称都是通名。例如</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生物的分类等级为界、门、纲、目、科、属和种。这些分类等级的生物类别名称都是通名。</a:t>
            </a:r>
            <a:endParaRPr lang="en-US" altLang="zh-CN" sz="2000" dirty="0">
              <a:solidFill>
                <a:schemeClr val="accent1"/>
              </a:solidFill>
              <a:latin typeface="Microsoft YaHei UI" panose="020B0503020204020204" pitchFamily="34" charset="-122"/>
              <a:ea typeface="Microsoft YaHei UI" panose="020B0503020204020204" pitchFamily="34" charset="-122"/>
            </a:endParaRPr>
          </a:p>
          <a:p>
            <a:pPr>
              <a:lnSpc>
                <a:spcPct val="150000"/>
              </a:lnSpc>
            </a:pPr>
            <a:r>
              <a:rPr lang="en-US" altLang="zh-CN" sz="2000" dirty="0">
                <a:solidFill>
                  <a:schemeClr val="accent1"/>
                </a:solidFill>
                <a:latin typeface="Microsoft YaHei UI" panose="020B0503020204020204" pitchFamily="34" charset="-122"/>
                <a:ea typeface="Microsoft YaHei UI" panose="020B0503020204020204" pitchFamily="34" charset="-122"/>
              </a:rPr>
              <a:t>       </a:t>
            </a:r>
            <a:r>
              <a:rPr lang="zh-CN" altLang="en-US" sz="2000" dirty="0">
                <a:solidFill>
                  <a:schemeClr val="accent1"/>
                </a:solidFill>
                <a:latin typeface="Microsoft YaHei UI" panose="020B0503020204020204" pitchFamily="34" charset="-122"/>
                <a:ea typeface="Microsoft YaHei UI" panose="020B0503020204020204" pitchFamily="34" charset="-122"/>
              </a:rPr>
              <a:t>世界上的事物在各种现代语言中通常都有通名</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但不是任何事物都有自己的专名。在逻辑学中</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普通概念的名称属于通名</a:t>
            </a:r>
            <a:r>
              <a:rPr lang="en-US" altLang="zh-CN"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chemeClr val="accent1"/>
                </a:solidFill>
                <a:latin typeface="Microsoft YaHei UI" panose="020B0503020204020204" pitchFamily="34" charset="-122"/>
                <a:ea typeface="Microsoft YaHei UI" panose="020B0503020204020204" pitchFamily="34" charset="-122"/>
              </a:rPr>
              <a:t>单独概念的名称一般说来都是专名。那么从这个定义上来说，上文所提到的“</a:t>
            </a:r>
            <a:r>
              <a:rPr lang="zh-CN" altLang="en-US" sz="2000" dirty="0">
                <a:solidFill>
                  <a:srgbClr val="FF0000"/>
                </a:solidFill>
                <a:latin typeface="Microsoft YaHei UI" panose="020B0503020204020204" pitchFamily="34" charset="-122"/>
                <a:ea typeface="Microsoft YaHei UI" panose="020B0503020204020204" pitchFamily="34" charset="-122"/>
              </a:rPr>
              <a:t>阿诗玛</a:t>
            </a:r>
            <a:r>
              <a:rPr lang="zh-CN" altLang="en-US" sz="2000" dirty="0">
                <a:solidFill>
                  <a:schemeClr val="accent1"/>
                </a:solidFill>
                <a:latin typeface="Microsoft YaHei UI" panose="020B0503020204020204" pitchFamily="34" charset="-122"/>
                <a:ea typeface="Microsoft YaHei UI" panose="020B0503020204020204" pitchFamily="34" charset="-122"/>
              </a:rPr>
              <a:t>”、“</a:t>
            </a:r>
            <a:r>
              <a:rPr lang="zh-CN" altLang="en-US" sz="2000" dirty="0">
                <a:solidFill>
                  <a:srgbClr val="FF0000"/>
                </a:solidFill>
                <a:latin typeface="Microsoft YaHei UI" panose="020B0503020204020204" pitchFamily="34" charset="-122"/>
                <a:ea typeface="Microsoft YaHei UI" panose="020B0503020204020204" pitchFamily="34" charset="-122"/>
              </a:rPr>
              <a:t>阿黑哥</a:t>
            </a:r>
            <a:r>
              <a:rPr lang="zh-CN" altLang="en-US" sz="2000" dirty="0">
                <a:solidFill>
                  <a:schemeClr val="accent1"/>
                </a:solidFill>
                <a:latin typeface="Microsoft YaHei UI" panose="020B0503020204020204" pitchFamily="34" charset="-122"/>
                <a:ea typeface="Microsoft YaHei UI" panose="020B0503020204020204" pitchFamily="34" charset="-122"/>
              </a:rPr>
              <a:t>”等名称则自然是属于</a:t>
            </a:r>
            <a:r>
              <a:rPr lang="zh-CN" altLang="en-US" sz="2000" dirty="0">
                <a:solidFill>
                  <a:srgbClr val="FF0000"/>
                </a:solidFill>
                <a:latin typeface="Microsoft YaHei UI" panose="020B0503020204020204" pitchFamily="34" charset="-122"/>
                <a:ea typeface="Microsoft YaHei UI" panose="020B0503020204020204" pitchFamily="34" charset="-122"/>
              </a:rPr>
              <a:t>通名</a:t>
            </a:r>
            <a:r>
              <a:rPr lang="zh-CN" altLang="en-US" sz="2000" dirty="0">
                <a:solidFill>
                  <a:schemeClr val="accent1"/>
                </a:solidFill>
                <a:latin typeface="Microsoft YaHei UI" panose="020B0503020204020204" pitchFamily="34" charset="-122"/>
                <a:ea typeface="Microsoft YaHei UI" panose="020B0503020204020204" pitchFamily="34" charset="-122"/>
              </a:rPr>
              <a:t>的范畴了。</a:t>
            </a:r>
          </a:p>
        </p:txBody>
      </p:sp>
      <p:pic>
        <p:nvPicPr>
          <p:cNvPr id="8" name="图片 7">
            <a:extLst>
              <a:ext uri="{FF2B5EF4-FFF2-40B4-BE49-F238E27FC236}">
                <a16:creationId xmlns:a16="http://schemas.microsoft.com/office/drawing/2014/main" id="{E7D9A963-3209-46BC-9B4F-61A94192C073}"/>
              </a:ext>
            </a:extLst>
          </p:cNvPr>
          <p:cNvPicPr>
            <a:picLocks noChangeAspect="1"/>
          </p:cNvPicPr>
          <p:nvPr/>
        </p:nvPicPr>
        <p:blipFill>
          <a:blip r:embed="rId5"/>
          <a:stretch>
            <a:fillRect/>
          </a:stretch>
        </p:blipFill>
        <p:spPr>
          <a:xfrm>
            <a:off x="1172793" y="442811"/>
            <a:ext cx="10857917" cy="1359526"/>
          </a:xfrm>
          <a:prstGeom prst="rect">
            <a:avLst/>
          </a:prstGeom>
        </p:spPr>
      </p:pic>
    </p:spTree>
    <p:extLst>
      <p:ext uri="{BB962C8B-B14F-4D97-AF65-F5344CB8AC3E}">
        <p14:creationId xmlns:p14="http://schemas.microsoft.com/office/powerpoint/2010/main" val="3682235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93E9DB2-0416-4E62-B8AA-18E6585F54B5}"/>
              </a:ext>
            </a:extLst>
          </p:cNvPr>
          <p:cNvSpPr>
            <a:spLocks noGrp="1"/>
          </p:cNvSpPr>
          <p:nvPr>
            <p:ph idx="1"/>
          </p:nvPr>
        </p:nvSpPr>
        <p:spPr>
          <a:xfrm>
            <a:off x="1003025" y="1847850"/>
            <a:ext cx="9872871" cy="4038600"/>
          </a:xfrm>
        </p:spPr>
        <p:txBody>
          <a:bodyPr>
            <a:normAutofit/>
          </a:bodyPr>
          <a:lstStyle/>
          <a:p>
            <a:pPr marL="45720" indent="0">
              <a:lnSpc>
                <a:spcPct val="110000"/>
              </a:lnSpc>
              <a:buNone/>
            </a:pPr>
            <a:r>
              <a:rPr lang="zh-CN" altLang="en-US" sz="2000" dirty="0"/>
              <a:t>      民族是指经长期历史发展而形成的稳定共同体，一群基于历史、文化、语言、宗教或行为与其它人群有所区别的群体。</a:t>
            </a:r>
            <a:endParaRPr lang="en-US" altLang="zh-CN" sz="2000" dirty="0"/>
          </a:p>
          <a:p>
            <a:pPr marL="45720" indent="0">
              <a:lnSpc>
                <a:spcPct val="110000"/>
              </a:lnSpc>
              <a:buNone/>
            </a:pPr>
            <a:r>
              <a:rPr lang="zh-CN" altLang="en-US" sz="2000" dirty="0">
                <a:solidFill>
                  <a:srgbClr val="FF0000"/>
                </a:solidFill>
              </a:rPr>
              <a:t>      民族名称</a:t>
            </a:r>
            <a:r>
              <a:rPr lang="zh-CN" altLang="en-US" sz="2000" dirty="0"/>
              <a:t>，则自然是指能够反映出该民族特性的独特的名称。在我国，地域文化一般是指特定区域源远流长、独具特色，传承至今仍发挥作用的文化传统，是特定区域的生态、民俗、传统、习惯等文明表现。它在一定的地域范围内与环境相融合，因而打上了地域的烙印，具有独特性。</a:t>
            </a:r>
          </a:p>
          <a:p>
            <a:pPr marL="45720" indent="0">
              <a:lnSpc>
                <a:spcPct val="110000"/>
              </a:lnSpc>
              <a:buNone/>
            </a:pPr>
            <a:r>
              <a:rPr lang="zh-CN" altLang="en-US" sz="2000" dirty="0"/>
              <a:t>      </a:t>
            </a:r>
            <a:r>
              <a:rPr lang="zh-CN" altLang="en-US" sz="2000" dirty="0">
                <a:solidFill>
                  <a:srgbClr val="FF0000"/>
                </a:solidFill>
              </a:rPr>
              <a:t>人名姓氏</a:t>
            </a:r>
            <a:r>
              <a:rPr lang="zh-CN" altLang="en-US" sz="2000" dirty="0"/>
              <a:t>因其所携带的文化信息而备受关注 </a:t>
            </a:r>
            <a:r>
              <a:rPr lang="en-US" altLang="zh-CN" sz="2000" dirty="0"/>
              <a:t>,</a:t>
            </a:r>
            <a:r>
              <a:rPr lang="zh-CN" altLang="en-US" sz="2000" dirty="0"/>
              <a:t>学者们分别针对民族姓氏的特点、渊源、演变等情况作了探索分析。不少学者在社会历史文献资料和田野调查资料有机结合的基础上 </a:t>
            </a:r>
            <a:r>
              <a:rPr lang="en-US" altLang="zh-CN" sz="2000" dirty="0"/>
              <a:t>,</a:t>
            </a:r>
            <a:r>
              <a:rPr lang="zh-CN" altLang="en-US" sz="2000" dirty="0"/>
              <a:t>采取文化人类学、语言学、符号学和心理学等视角</a:t>
            </a:r>
            <a:r>
              <a:rPr lang="en-US" altLang="zh-CN" sz="2000" dirty="0"/>
              <a:t>,</a:t>
            </a:r>
            <a:r>
              <a:rPr lang="zh-CN" altLang="en-US" sz="2000" dirty="0"/>
              <a:t>对人名的文化功能及其与社会文化关系以及连名制作深入探讨。</a:t>
            </a:r>
          </a:p>
        </p:txBody>
      </p:sp>
      <p:pic>
        <p:nvPicPr>
          <p:cNvPr id="6" name="图片 5">
            <a:extLst>
              <a:ext uri="{FF2B5EF4-FFF2-40B4-BE49-F238E27FC236}">
                <a16:creationId xmlns:a16="http://schemas.microsoft.com/office/drawing/2014/main" id="{4BA3883E-418F-4903-9743-C93DBA553898}"/>
              </a:ext>
            </a:extLst>
          </p:cNvPr>
          <p:cNvPicPr>
            <a:picLocks noChangeAspect="1"/>
          </p:cNvPicPr>
          <p:nvPr/>
        </p:nvPicPr>
        <p:blipFill>
          <a:blip r:embed="rId2"/>
          <a:stretch>
            <a:fillRect/>
          </a:stretch>
        </p:blipFill>
        <p:spPr>
          <a:xfrm>
            <a:off x="10782260" y="417100"/>
            <a:ext cx="914479" cy="914479"/>
          </a:xfrm>
          <a:prstGeom prst="rect">
            <a:avLst/>
          </a:prstGeom>
        </p:spPr>
      </p:pic>
      <p:pic>
        <p:nvPicPr>
          <p:cNvPr id="4" name="图片 3">
            <a:extLst>
              <a:ext uri="{FF2B5EF4-FFF2-40B4-BE49-F238E27FC236}">
                <a16:creationId xmlns:a16="http://schemas.microsoft.com/office/drawing/2014/main" id="{1B3F177B-6DB2-4856-ABA5-5EED1A2A4D97}"/>
              </a:ext>
            </a:extLst>
          </p:cNvPr>
          <p:cNvPicPr>
            <a:picLocks noChangeAspect="1"/>
          </p:cNvPicPr>
          <p:nvPr/>
        </p:nvPicPr>
        <p:blipFill>
          <a:blip r:embed="rId3"/>
          <a:stretch>
            <a:fillRect/>
          </a:stretch>
        </p:blipFill>
        <p:spPr>
          <a:xfrm>
            <a:off x="495261" y="262779"/>
            <a:ext cx="10888400" cy="1280271"/>
          </a:xfrm>
          <a:prstGeom prst="rect">
            <a:avLst/>
          </a:prstGeom>
        </p:spPr>
      </p:pic>
    </p:spTree>
    <p:extLst>
      <p:ext uri="{BB962C8B-B14F-4D97-AF65-F5344CB8AC3E}">
        <p14:creationId xmlns:p14="http://schemas.microsoft.com/office/powerpoint/2010/main" val="399473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4BA3883E-418F-4903-9743-C93DBA553898}"/>
              </a:ext>
            </a:extLst>
          </p:cNvPr>
          <p:cNvPicPr>
            <a:picLocks noChangeAspect="1"/>
          </p:cNvPicPr>
          <p:nvPr/>
        </p:nvPicPr>
        <p:blipFill>
          <a:blip r:embed="rId2"/>
          <a:stretch>
            <a:fillRect/>
          </a:stretch>
        </p:blipFill>
        <p:spPr>
          <a:xfrm>
            <a:off x="10782260" y="417100"/>
            <a:ext cx="914479" cy="914479"/>
          </a:xfrm>
          <a:prstGeom prst="rect">
            <a:avLst/>
          </a:prstGeom>
        </p:spPr>
      </p:pic>
      <p:pic>
        <p:nvPicPr>
          <p:cNvPr id="4" name="图片 3">
            <a:extLst>
              <a:ext uri="{FF2B5EF4-FFF2-40B4-BE49-F238E27FC236}">
                <a16:creationId xmlns:a16="http://schemas.microsoft.com/office/drawing/2014/main" id="{1B3F177B-6DB2-4856-ABA5-5EED1A2A4D97}"/>
              </a:ext>
            </a:extLst>
          </p:cNvPr>
          <p:cNvPicPr>
            <a:picLocks noChangeAspect="1"/>
          </p:cNvPicPr>
          <p:nvPr/>
        </p:nvPicPr>
        <p:blipFill>
          <a:blip r:embed="rId3"/>
          <a:stretch>
            <a:fillRect/>
          </a:stretch>
        </p:blipFill>
        <p:spPr>
          <a:xfrm>
            <a:off x="495261" y="262779"/>
            <a:ext cx="10888400" cy="1280271"/>
          </a:xfrm>
          <a:prstGeom prst="rect">
            <a:avLst/>
          </a:prstGeom>
        </p:spPr>
      </p:pic>
      <p:sp>
        <p:nvSpPr>
          <p:cNvPr id="7" name="内容占位符 6">
            <a:extLst>
              <a:ext uri="{FF2B5EF4-FFF2-40B4-BE49-F238E27FC236}">
                <a16:creationId xmlns:a16="http://schemas.microsoft.com/office/drawing/2014/main" id="{60523FDB-EB36-4DC3-B539-6B5C2E649EC6}"/>
              </a:ext>
            </a:extLst>
          </p:cNvPr>
          <p:cNvSpPr>
            <a:spLocks noGrp="1"/>
          </p:cNvSpPr>
          <p:nvPr>
            <p:ph idx="1"/>
          </p:nvPr>
        </p:nvSpPr>
        <p:spPr>
          <a:xfrm>
            <a:off x="1143000" y="1331579"/>
            <a:ext cx="10429875" cy="5109321"/>
          </a:xfrm>
        </p:spPr>
        <p:txBody>
          <a:bodyPr>
            <a:normAutofit fontScale="77500" lnSpcReduction="20000"/>
          </a:bodyPr>
          <a:lstStyle/>
          <a:p>
            <a:pPr marL="45720" indent="0">
              <a:lnSpc>
                <a:spcPct val="150000"/>
              </a:lnSpc>
              <a:buNone/>
            </a:pPr>
            <a:r>
              <a:rPr lang="zh-CN" altLang="en-US" sz="2600" dirty="0"/>
              <a:t>      </a:t>
            </a:r>
            <a:r>
              <a:rPr lang="zh-CN" altLang="en-US" sz="2600" dirty="0">
                <a:solidFill>
                  <a:srgbClr val="FF0000"/>
                </a:solidFill>
              </a:rPr>
              <a:t>地名</a:t>
            </a:r>
            <a:r>
              <a:rPr lang="zh-CN" altLang="en-US" sz="2600" dirty="0"/>
              <a:t>具有范围极广、历史悠久、稳定性强的特点</a:t>
            </a:r>
            <a:r>
              <a:rPr lang="en-US" altLang="zh-CN" sz="2600" dirty="0"/>
              <a:t>,</a:t>
            </a:r>
            <a:r>
              <a:rPr lang="zh-CN" altLang="en-US" sz="2600" dirty="0"/>
              <a:t>地名考释也成为少数民族语言与文化研究的主要课题之一</a:t>
            </a:r>
            <a:r>
              <a:rPr lang="en-US" altLang="zh-CN" sz="2600" dirty="0"/>
              <a:t>,</a:t>
            </a:r>
            <a:r>
              <a:rPr lang="zh-CN" altLang="en-US" sz="2600" dirty="0"/>
              <a:t>产生了大量研究成果。如覃凤余（</a:t>
            </a:r>
            <a:r>
              <a:rPr lang="en-US" altLang="zh-CN" sz="2600" dirty="0"/>
              <a:t>2005</a:t>
            </a:r>
            <a:r>
              <a:rPr lang="zh-CN" altLang="en-US" sz="2600" dirty="0"/>
              <a:t>）认为</a:t>
            </a:r>
            <a:r>
              <a:rPr lang="en-US" altLang="zh-CN" sz="2600" dirty="0"/>
              <a:t>,</a:t>
            </a:r>
            <a:r>
              <a:rPr lang="zh-CN" altLang="en-US" sz="2600" dirty="0"/>
              <a:t>守土性、混合性、壮汉对应复杂性是壮语地名的特点</a:t>
            </a:r>
            <a:r>
              <a:rPr lang="en-US" altLang="zh-CN" sz="2600" dirty="0"/>
              <a:t>,</a:t>
            </a:r>
            <a:r>
              <a:rPr lang="zh-CN" altLang="en-US" sz="2600" dirty="0"/>
              <a:t>通名和专名是壮语地名词汇系统的重要内容。壮语地名体现了壮族文化内涵和思维方式的地名。</a:t>
            </a:r>
          </a:p>
          <a:p>
            <a:pPr marL="45720" indent="0">
              <a:lnSpc>
                <a:spcPct val="150000"/>
              </a:lnSpc>
              <a:buNone/>
            </a:pPr>
            <a:r>
              <a:rPr lang="zh-CN" altLang="en-US" sz="2600" dirty="0"/>
              <a:t>      </a:t>
            </a:r>
            <a:r>
              <a:rPr lang="zh-CN" altLang="en-US" sz="2600" dirty="0">
                <a:solidFill>
                  <a:srgbClr val="FF0000"/>
                </a:solidFill>
              </a:rPr>
              <a:t>亲属称谓</a:t>
            </a:r>
            <a:r>
              <a:rPr lang="zh-CN" altLang="en-US" sz="2600" dirty="0"/>
              <a:t>对于了解各民族的婚姻形态、家庭制度、风俗习惯、宗教信仰等诸多方面有着极其重要的价值。傅懋勣较早探讨了少数民族语言中亲属称谓与社会制度</a:t>
            </a:r>
            <a:r>
              <a:rPr lang="en-US" altLang="zh-CN" sz="2600" dirty="0"/>
              <a:t>,</a:t>
            </a:r>
            <a:r>
              <a:rPr lang="zh-CN" altLang="en-US" sz="2600" dirty="0"/>
              <a:t>为研究家族发展史和语言发展史提供了珍贵而翔实的资料。”</a:t>
            </a:r>
          </a:p>
          <a:p>
            <a:pPr marL="45720" indent="0">
              <a:lnSpc>
                <a:spcPct val="150000"/>
              </a:lnSpc>
              <a:buNone/>
            </a:pPr>
            <a:r>
              <a:rPr lang="zh-CN" altLang="en-US" sz="2600" dirty="0"/>
              <a:t>      “胖”“黑”所体现的审美价值观是变化的，“花”与“鹏”所体现的审美意象应该是永恒的，女人如花，男人如鹏鸟一般高飞健美，都是永恒的。因此，考虑到其民族文化中对于审美的差异化，类似于“胖金哥”、“胖金妹”这类在汉语语境下显得有些戏谑甚至有些侮辱性的词，在当地语境下却被人广泛接受也就不难理解了。</a:t>
            </a:r>
          </a:p>
          <a:p>
            <a:pPr marL="45720" indent="0">
              <a:buNone/>
            </a:pPr>
            <a:endParaRPr lang="zh-CN" altLang="en-US" dirty="0"/>
          </a:p>
        </p:txBody>
      </p:sp>
    </p:spTree>
    <p:extLst>
      <p:ext uri="{BB962C8B-B14F-4D97-AF65-F5344CB8AC3E}">
        <p14:creationId xmlns:p14="http://schemas.microsoft.com/office/powerpoint/2010/main" val="1807698673"/>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698</TotalTime>
  <Words>2128</Words>
  <Application>Microsoft Office PowerPoint</Application>
  <PresentationFormat>宽屏</PresentationFormat>
  <Paragraphs>61</Paragraphs>
  <Slides>14</Slides>
  <Notes>9</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14</vt:i4>
      </vt:variant>
    </vt:vector>
  </HeadingPairs>
  <TitlesOfParts>
    <vt:vector size="18" baseType="lpstr">
      <vt:lpstr>Microsoft YaHei UI</vt:lpstr>
      <vt:lpstr>Corbel</vt:lpstr>
      <vt:lpstr>Wingdings</vt:lpstr>
      <vt:lpstr>基础</vt:lpstr>
      <vt:lpstr>24. 阿诗玛、胖金哥与骚哆哩</vt:lpstr>
      <vt:lpstr>目录</vt:lpstr>
      <vt:lpstr>24.1.故事缘起</vt:lpstr>
      <vt:lpstr>24.1.故事缘起</vt:lpstr>
      <vt:lpstr>24.2.故事引发的思考</vt:lpstr>
      <vt:lpstr>24.3.通名与专名的关系是什么？</vt:lpstr>
      <vt:lpstr>PowerPoint 演示文稿</vt:lpstr>
      <vt:lpstr>PowerPoint 演示文稿</vt:lpstr>
      <vt:lpstr>PowerPoint 演示文稿</vt:lpstr>
      <vt:lpstr>PowerPoint 演示文稿</vt:lpstr>
      <vt:lpstr>PowerPoint 演示文稿</vt:lpstr>
      <vt:lpstr>PowerPoint 演示文稿</vt:lpstr>
      <vt:lpstr>24.6.结语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银鹫 张</cp:lastModifiedBy>
  <cp:revision>10</cp:revision>
  <dcterms:created xsi:type="dcterms:W3CDTF">2021-12-20T02:23:42Z</dcterms:created>
  <dcterms:modified xsi:type="dcterms:W3CDTF">2021-12-25T08:28:45Z</dcterms:modified>
</cp:coreProperties>
</file>